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Lustria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664041D-BA1A-4966-9CE8-58F6F95AEA03}">
  <a:tblStyle styleId="{1664041D-BA1A-4966-9CE8-58F6F95AEA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ustri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d6c9c2e03_9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4d6c9c2e03_9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d6c9c2e03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d6c9c2e03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4d6c9c2e03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d6c9c2e03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d6c9c2e03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4d6c9c2e03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d6c9c2e03_8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4d6c9c2e03_8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d6c9c2e03_6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4d6c9c2e03_6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d6c9c2e03_9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d6c9c2e03_9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4d6c9c2e03_9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low-resolution plots of small regions do not capture the complex non-convexity of loss surfaces. </a:t>
            </a:r>
            <a:endParaRPr/>
          </a:p>
        </p:txBody>
      </p:sp>
      <p:sp>
        <p:nvSpPr>
          <p:cNvPr id="180" name="Google Shape;18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d6c9c2e03_9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4d6c9c2e03_9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d6c9c2e03_9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4d6c9c2e03_9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6c9c2e03_9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4d6c9c2e03_9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6" name="Google Shape;7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0" name="Google Shape;80;p1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6" name="Google Shape;86;p1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2" name="Google Shape;92;p13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lang="en-US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lang="en-US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1" name="Google Shape;101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15"/>
          <p:cNvSpPr txBox="1"/>
          <p:nvPr>
            <p:ph idx="2" type="body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15"/>
          <p:cNvSpPr txBox="1"/>
          <p:nvPr>
            <p:ph idx="3" type="body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9" name="Google Shape;109;p15"/>
          <p:cNvSpPr txBox="1"/>
          <p:nvPr>
            <p:ph idx="4" type="body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0" name="Google Shape;110;p15"/>
          <p:cNvSpPr txBox="1"/>
          <p:nvPr>
            <p:ph idx="5" type="body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1" name="Google Shape;111;p15"/>
          <p:cNvSpPr txBox="1"/>
          <p:nvPr>
            <p:ph idx="6" type="body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2" name="Google Shape;112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6" name="Google Shape;11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7" name="Google Shape;1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8" name="Google Shape;11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1" name="Google Shape;121;p16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3" type="body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3" name="Google Shape;123;p16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4" name="Google Shape;124;p16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6" type="body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6" name="Google Shape;126;p16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7" name="Google Shape;127;p16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9" type="body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9" name="Google Shape;129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◈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◈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8" name="Google Shape;6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pdf/1712.09913.pdf" TargetMode="External"/><Relationship Id="rId4" Type="http://schemas.openxmlformats.org/officeDocument/2006/relationships/hyperlink" Target="https://github.com/tomgoldstein/loss-landscape" TargetMode="External"/><Relationship Id="rId5" Type="http://schemas.openxmlformats.org/officeDocument/2006/relationships/hyperlink" Target="https://www.paraview.org/" TargetMode="External"/><Relationship Id="rId6" Type="http://schemas.openxmlformats.org/officeDocument/2006/relationships/hyperlink" Target="https://archive.ics.uci.edu/ml/datasets/seismic-bumps" TargetMode="External"/><Relationship Id="rId7" Type="http://schemas.openxmlformats.org/officeDocument/2006/relationships/hyperlink" Target="https://archive.ics.uci.edu/ml/datasets/seismic-bump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ctrTitle"/>
          </p:nvPr>
        </p:nvSpPr>
        <p:spPr>
          <a:xfrm>
            <a:off x="1375980" y="1356415"/>
            <a:ext cx="9440100" cy="1828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/>
              <a:t>Visualizing the Loss Landscape of Neural Nets</a:t>
            </a:r>
            <a:endParaRPr/>
          </a:p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1198075" y="3653000"/>
            <a:ext cx="9966900" cy="1697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Members: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Meer Suri, Chandni Akbar, Siffi Singh, Joseph la Chataigne,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/>
              <a:t>Raphaël Boulanger, Pierric Meunier</a:t>
            </a:r>
            <a:endParaRPr/>
          </a:p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919045" y="422046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With L2 Regularization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25" y="1392551"/>
            <a:ext cx="4507771" cy="29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575" y="1392551"/>
            <a:ext cx="4424908" cy="29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5">
            <a:alphaModFix/>
          </a:blip>
          <a:srcRect b="28237" l="22467" r="23783" t="22808"/>
          <a:stretch/>
        </p:blipFill>
        <p:spPr>
          <a:xfrm>
            <a:off x="3144350" y="4210524"/>
            <a:ext cx="5903301" cy="271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ctrTitle"/>
          </p:nvPr>
        </p:nvSpPr>
        <p:spPr>
          <a:xfrm>
            <a:off x="1398125" y="236390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/>
              <a:t>Effect of depth on the loss landscape</a:t>
            </a:r>
            <a:endParaRPr/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Shallow and deeper models</a:t>
            </a:r>
            <a:endParaRPr/>
          </a:p>
        </p:txBody>
      </p:sp>
      <p:sp>
        <p:nvSpPr>
          <p:cNvPr id="230" name="Google Shape;230;p30"/>
          <p:cNvSpPr txBox="1"/>
          <p:nvPr/>
        </p:nvSpPr>
        <p:spPr>
          <a:xfrm>
            <a:off x="1074150" y="2063950"/>
            <a:ext cx="3387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1 layer with 1024 units</a:t>
            </a:r>
            <a:endParaRPr sz="2000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7338925" y="2063950"/>
            <a:ext cx="3678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3</a:t>
            </a:r>
            <a:r>
              <a:rPr lang="en-US" sz="2000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 layers of 128, 64 and 32 units</a:t>
            </a:r>
            <a:endParaRPr sz="2000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025" y="2728100"/>
            <a:ext cx="4466612" cy="39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450" y="2728100"/>
            <a:ext cx="4071088" cy="39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>
            <p:ph type="title"/>
          </p:nvPr>
        </p:nvSpPr>
        <p:spPr>
          <a:xfrm>
            <a:off x="4093951" y="1394650"/>
            <a:ext cx="4004100" cy="66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Seismic bumps dataset</a:t>
            </a:r>
            <a:endParaRPr sz="2400"/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932083" y="51816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Shallow network – 4 layers</a:t>
            </a:r>
            <a:endParaRPr/>
          </a:p>
        </p:txBody>
      </p:sp>
      <p:pic>
        <p:nvPicPr>
          <p:cNvPr id="241" name="Google Shape;241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025" y="1580050"/>
            <a:ext cx="5933700" cy="4723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4">
            <a:alphaModFix/>
          </a:blip>
          <a:srcRect b="7109" l="31040" r="30793" t="8944"/>
          <a:stretch/>
        </p:blipFill>
        <p:spPr>
          <a:xfrm>
            <a:off x="6985725" y="1463075"/>
            <a:ext cx="4425630" cy="49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913795" y="523465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Deep Network – 16 layers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210" lvl="0" marL="342900" rtl="0" algn="l">
              <a:spcBef>
                <a:spcPts val="0"/>
              </a:spcBef>
              <a:spcAft>
                <a:spcPts val="0"/>
              </a:spcAft>
              <a:buSzPts val="1540"/>
              <a:buFont typeface="Noto Sans Symbols"/>
              <a:buNone/>
            </a:pPr>
            <a:r>
              <a:t/>
            </a:r>
            <a:endParaRPr sz="2200"/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94" y="1732449"/>
            <a:ext cx="6147610" cy="461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 rotWithShape="1">
          <a:blip r:embed="rId4">
            <a:alphaModFix/>
          </a:blip>
          <a:srcRect b="3373" l="23506" r="28746" t="2995"/>
          <a:stretch/>
        </p:blipFill>
        <p:spPr>
          <a:xfrm>
            <a:off x="6771503" y="1573426"/>
            <a:ext cx="4802659" cy="476970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913795" y="483996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Deep Network – 16 layers</a:t>
            </a:r>
            <a:endParaRPr/>
          </a:p>
        </p:txBody>
      </p:sp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210" lvl="0" marL="342900" rtl="0" algn="l">
              <a:spcBef>
                <a:spcPts val="0"/>
              </a:spcBef>
              <a:spcAft>
                <a:spcPts val="0"/>
              </a:spcAft>
              <a:buSzPts val="1540"/>
              <a:buFont typeface="Noto Sans Symbols"/>
              <a:buNone/>
            </a:pPr>
            <a:r>
              <a:t/>
            </a:r>
            <a:endParaRPr sz="2200"/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96" y="1657319"/>
            <a:ext cx="6203628" cy="481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 rotWithShape="1">
          <a:blip r:embed="rId4">
            <a:alphaModFix/>
          </a:blip>
          <a:srcRect b="5314" l="29156" r="29975" t="5258"/>
          <a:stretch/>
        </p:blipFill>
        <p:spPr>
          <a:xfrm>
            <a:off x="7023663" y="1580050"/>
            <a:ext cx="4488633" cy="497437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ctrTitle"/>
          </p:nvPr>
        </p:nvSpPr>
        <p:spPr>
          <a:xfrm>
            <a:off x="1398125" y="236390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/>
              <a:t>Effect of skip connections on the loss landscape</a:t>
            </a:r>
            <a:endParaRPr/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932083" y="51816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16 layer network with 1 skip connection</a:t>
            </a: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 rotWithShape="1">
          <a:blip r:embed="rId3">
            <a:alphaModFix/>
          </a:blip>
          <a:srcRect b="3373" l="23506" r="28746" t="2995"/>
          <a:stretch/>
        </p:blipFill>
        <p:spPr>
          <a:xfrm>
            <a:off x="1126525" y="1450433"/>
            <a:ext cx="2448696" cy="243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995349"/>
            <a:ext cx="3487440" cy="261963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/>
          <p:nvPr/>
        </p:nvSpPr>
        <p:spPr>
          <a:xfrm>
            <a:off x="4934464" y="3682315"/>
            <a:ext cx="1326292" cy="354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 rotWithShape="1">
          <a:blip r:embed="rId5">
            <a:alphaModFix/>
          </a:blip>
          <a:srcRect b="0" l="30252" r="30417" t="0"/>
          <a:stretch/>
        </p:blipFill>
        <p:spPr>
          <a:xfrm>
            <a:off x="7593733" y="1027906"/>
            <a:ext cx="2421925" cy="313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0974" y="3995348"/>
            <a:ext cx="3487441" cy="261963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932083" y="51816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16 layer network with 1 skip connection</a:t>
            </a:r>
            <a:endParaRPr/>
          </a:p>
        </p:txBody>
      </p:sp>
      <p:pic>
        <p:nvPicPr>
          <p:cNvPr id="284" name="Google Shape;284;p36"/>
          <p:cNvPicPr preferRelativeResize="0"/>
          <p:nvPr/>
        </p:nvPicPr>
        <p:blipFill rotWithShape="1">
          <a:blip r:embed="rId3">
            <a:alphaModFix/>
          </a:blip>
          <a:srcRect b="5312" l="29155" r="29976" t="5258"/>
          <a:stretch/>
        </p:blipFill>
        <p:spPr>
          <a:xfrm>
            <a:off x="1395092" y="1302271"/>
            <a:ext cx="2498124" cy="276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4145564"/>
            <a:ext cx="3157192" cy="24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 rotWithShape="1">
          <a:blip r:embed="rId5">
            <a:alphaModFix/>
          </a:blip>
          <a:srcRect b="3612" l="30631" r="32923" t="3760"/>
          <a:stretch/>
        </p:blipFill>
        <p:spPr>
          <a:xfrm>
            <a:off x="7401975" y="1233579"/>
            <a:ext cx="2232241" cy="288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5329" y="4145564"/>
            <a:ext cx="3265535" cy="245294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/>
          <p:nvPr/>
        </p:nvSpPr>
        <p:spPr>
          <a:xfrm>
            <a:off x="4934464" y="3682315"/>
            <a:ext cx="1326300" cy="35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9" name="Google Shape;289;p36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932083" y="51816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16 layer network with 1 skip connection</a:t>
            </a:r>
            <a:endParaRPr/>
          </a:p>
        </p:txBody>
      </p:sp>
      <p:sp>
        <p:nvSpPr>
          <p:cNvPr id="295" name="Google Shape;295;p37"/>
          <p:cNvSpPr txBox="1"/>
          <p:nvPr/>
        </p:nvSpPr>
        <p:spPr>
          <a:xfrm>
            <a:off x="1218750" y="2685525"/>
            <a:ext cx="187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Without skip connection</a:t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 rotWithShape="1">
          <a:blip r:embed="rId3">
            <a:alphaModFix/>
          </a:blip>
          <a:srcRect b="9423" l="12529" r="18181" t="-3698"/>
          <a:stretch/>
        </p:blipFill>
        <p:spPr>
          <a:xfrm>
            <a:off x="2117124" y="906757"/>
            <a:ext cx="7702798" cy="533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/>
        </p:nvSpPr>
        <p:spPr>
          <a:xfrm>
            <a:off x="8711514" y="4534930"/>
            <a:ext cx="15404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With 1 skip connection</a:t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972065" y="5874949"/>
            <a:ext cx="37096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Random direction visualizations</a:t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913720" y="495975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913800" y="1580050"/>
            <a:ext cx="10353600" cy="4749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❑"/>
            </a:pPr>
            <a:r>
              <a:rPr lang="en-US" sz="2800"/>
              <a:t>Introduction and Motivation</a:t>
            </a:r>
            <a:endParaRPr/>
          </a:p>
          <a:p>
            <a:pPr indent="-306000" lvl="0" marL="342900" rtl="0" algn="l">
              <a:spcBef>
                <a:spcPts val="1160"/>
              </a:spcBef>
              <a:spcAft>
                <a:spcPts val="0"/>
              </a:spcAft>
              <a:buSzPts val="1960"/>
              <a:buFont typeface="Noto Sans Symbols"/>
              <a:buChar char="❑"/>
            </a:pPr>
            <a:r>
              <a:rPr lang="en-US" sz="2800"/>
              <a:t>Loss Function Visualization Technique</a:t>
            </a:r>
            <a:endParaRPr/>
          </a:p>
          <a:p>
            <a:pPr indent="-350450" lvl="0" marL="342900" rtl="0" algn="l">
              <a:spcBef>
                <a:spcPts val="1160"/>
              </a:spcBef>
              <a:spcAft>
                <a:spcPts val="0"/>
              </a:spcAft>
              <a:buSzPts val="1960"/>
              <a:buChar char="❑"/>
            </a:pPr>
            <a:r>
              <a:rPr lang="en-US" sz="2800"/>
              <a:t>Effect of Regularization on loss landscape</a:t>
            </a:r>
            <a:endParaRPr sz="2800"/>
          </a:p>
          <a:p>
            <a:pPr indent="-306000" lvl="0" marL="342900" rtl="0" algn="l">
              <a:spcBef>
                <a:spcPts val="1160"/>
              </a:spcBef>
              <a:spcAft>
                <a:spcPts val="0"/>
              </a:spcAft>
              <a:buSzPts val="1960"/>
              <a:buFont typeface="Noto Sans Symbols"/>
              <a:buChar char="❑"/>
            </a:pPr>
            <a:r>
              <a:rPr lang="en-US" sz="2800"/>
              <a:t>Effect of depth on the loss landscape</a:t>
            </a:r>
            <a:endParaRPr sz="2800"/>
          </a:p>
          <a:p>
            <a:pPr indent="-306000" lvl="0" marL="342900" rtl="0" algn="l">
              <a:spcBef>
                <a:spcPts val="1160"/>
              </a:spcBef>
              <a:spcAft>
                <a:spcPts val="0"/>
              </a:spcAft>
              <a:buSzPts val="1960"/>
              <a:buFont typeface="Noto Sans Symbols"/>
              <a:buChar char="❑"/>
            </a:pPr>
            <a:r>
              <a:rPr lang="en-US" sz="2800"/>
              <a:t>Effect of skip connections on the loss landscape</a:t>
            </a:r>
            <a:endParaRPr/>
          </a:p>
          <a:p>
            <a:pPr indent="-306000" lvl="0" marL="342900" rtl="0" algn="l">
              <a:spcBef>
                <a:spcPts val="1160"/>
              </a:spcBef>
              <a:spcAft>
                <a:spcPts val="0"/>
              </a:spcAft>
              <a:buSzPts val="1960"/>
              <a:buFont typeface="Noto Sans Symbols"/>
              <a:buChar char="❑"/>
            </a:pPr>
            <a:r>
              <a:rPr lang="en-US" sz="2800"/>
              <a:t>Visualization of the Optimization trajectory</a:t>
            </a:r>
            <a:endParaRPr/>
          </a:p>
          <a:p>
            <a:pPr indent="-306000" lvl="0" marL="342900" rtl="0" algn="l">
              <a:spcBef>
                <a:spcPts val="1160"/>
              </a:spcBef>
              <a:spcAft>
                <a:spcPts val="0"/>
              </a:spcAft>
              <a:buSzPts val="1960"/>
              <a:buFont typeface="Noto Sans Symbols"/>
              <a:buChar char="❑"/>
            </a:pPr>
            <a:r>
              <a:rPr lang="en-US" sz="2800"/>
              <a:t>Effect of Batch size on the loss landscape</a:t>
            </a:r>
            <a:endParaRPr sz="2800"/>
          </a:p>
          <a:p>
            <a:pPr indent="-350450" lvl="0" marL="342900" rtl="0" algn="l">
              <a:spcBef>
                <a:spcPts val="1160"/>
              </a:spcBef>
              <a:spcAft>
                <a:spcPts val="0"/>
              </a:spcAft>
              <a:buSzPts val="1960"/>
              <a:buChar char="❑"/>
            </a:pPr>
            <a:r>
              <a:rPr lang="en-US" sz="2800"/>
              <a:t>Conclusion and References</a:t>
            </a:r>
            <a:endParaRPr sz="2800"/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ctrTitle"/>
          </p:nvPr>
        </p:nvSpPr>
        <p:spPr>
          <a:xfrm>
            <a:off x="1398125" y="236390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/>
              <a:t>Visualization of the Optimization trajectory</a:t>
            </a:r>
            <a:endParaRPr/>
          </a:p>
        </p:txBody>
      </p:sp>
      <p:sp>
        <p:nvSpPr>
          <p:cNvPr id="305" name="Google Shape;305;p38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913795" y="483996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Random directions fail</a:t>
            </a:r>
            <a:endParaRPr/>
          </a:p>
        </p:txBody>
      </p:sp>
      <p:pic>
        <p:nvPicPr>
          <p:cNvPr id="311" name="Google Shape;311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952" y="1749750"/>
            <a:ext cx="5673237" cy="414062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id="312" name="Google Shape;31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1061" y="1749750"/>
            <a:ext cx="5439138" cy="414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0205" y="1749750"/>
            <a:ext cx="5439138" cy="414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 Random Visualization</a:t>
            </a:r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913800" y="1732450"/>
            <a:ext cx="10353900" cy="462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379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Lustria"/>
              <a:buChar char="❑"/>
            </a:pPr>
            <a:r>
              <a:rPr lang="en-US" sz="2800">
                <a:solidFill>
                  <a:srgbClr val="DBEFF9"/>
                </a:solidFill>
              </a:rPr>
              <a:t>Define a  direction matrix </a:t>
            </a:r>
            <a:r>
              <a:rPr i="1" lang="en-US" sz="2800">
                <a:solidFill>
                  <a:srgbClr val="DBEFF9"/>
                </a:solidFill>
              </a:rPr>
              <a:t>M </a:t>
            </a:r>
            <a:r>
              <a:rPr lang="en-US" sz="2800">
                <a:solidFill>
                  <a:srgbClr val="DBEFF9"/>
                </a:solidFill>
              </a:rPr>
              <a:t>which is a stack of difference directions</a:t>
            </a:r>
            <a:endParaRPr sz="2800">
              <a:solidFill>
                <a:srgbClr val="DBEFF9"/>
              </a:solidFill>
            </a:endParaRPr>
          </a:p>
          <a:p>
            <a:pPr indent="0" lvl="0" marL="1634399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00"/>
                </a:solidFill>
              </a:rPr>
              <a:t>M = [W</a:t>
            </a:r>
            <a:r>
              <a:rPr baseline="30000" lang="en-US" sz="2800">
                <a:solidFill>
                  <a:srgbClr val="FFFF00"/>
                </a:solidFill>
              </a:rPr>
              <a:t>(0)</a:t>
            </a:r>
            <a:r>
              <a:rPr lang="en-US" sz="2800">
                <a:solidFill>
                  <a:srgbClr val="FFFF00"/>
                </a:solidFill>
              </a:rPr>
              <a:t>-W</a:t>
            </a:r>
            <a:r>
              <a:rPr baseline="30000" lang="en-US" sz="2800">
                <a:solidFill>
                  <a:srgbClr val="FFFF00"/>
                </a:solidFill>
              </a:rPr>
              <a:t>(n)</a:t>
            </a:r>
            <a:r>
              <a:rPr lang="en-US" sz="2800">
                <a:solidFill>
                  <a:srgbClr val="FFFF00"/>
                </a:solidFill>
              </a:rPr>
              <a:t>;W</a:t>
            </a:r>
            <a:r>
              <a:rPr baseline="30000" lang="en-US" sz="2800">
                <a:solidFill>
                  <a:srgbClr val="FFFF00"/>
                </a:solidFill>
              </a:rPr>
              <a:t>(1)</a:t>
            </a:r>
            <a:r>
              <a:rPr lang="en-US" sz="2800">
                <a:solidFill>
                  <a:srgbClr val="FFFF00"/>
                </a:solidFill>
              </a:rPr>
              <a:t>-W</a:t>
            </a:r>
            <a:r>
              <a:rPr baseline="30000" lang="en-US" sz="2800">
                <a:solidFill>
                  <a:srgbClr val="FFFF00"/>
                </a:solidFill>
              </a:rPr>
              <a:t>(n)</a:t>
            </a:r>
            <a:r>
              <a:rPr lang="en-US" sz="2800">
                <a:solidFill>
                  <a:srgbClr val="FFFF00"/>
                </a:solidFill>
              </a:rPr>
              <a:t>;...;W</a:t>
            </a:r>
            <a:r>
              <a:rPr baseline="30000" lang="en-US" sz="2800">
                <a:solidFill>
                  <a:srgbClr val="FFFF00"/>
                </a:solidFill>
              </a:rPr>
              <a:t>(n-1)</a:t>
            </a:r>
            <a:r>
              <a:rPr lang="en-US" sz="2800">
                <a:solidFill>
                  <a:srgbClr val="FFFF00"/>
                </a:solidFill>
              </a:rPr>
              <a:t>-W</a:t>
            </a:r>
            <a:r>
              <a:rPr baseline="30000" lang="en-US" sz="2800">
                <a:solidFill>
                  <a:srgbClr val="FFFF00"/>
                </a:solidFill>
              </a:rPr>
              <a:t>(n)</a:t>
            </a:r>
            <a:r>
              <a:rPr lang="en-US" sz="2800">
                <a:solidFill>
                  <a:srgbClr val="FFFF00"/>
                </a:solidFill>
              </a:rPr>
              <a:t>]</a:t>
            </a:r>
            <a:endParaRPr sz="2800">
              <a:solidFill>
                <a:srgbClr val="FFFF00"/>
              </a:solidFill>
            </a:endParaRPr>
          </a:p>
          <a:p>
            <a:pPr indent="-40379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Lustria"/>
              <a:buChar char="❑"/>
            </a:pPr>
            <a:r>
              <a:rPr lang="en-US" sz="2800">
                <a:solidFill>
                  <a:srgbClr val="DBEFF9"/>
                </a:solidFill>
              </a:rPr>
              <a:t>Perform PCA on </a:t>
            </a:r>
            <a:r>
              <a:rPr i="1" lang="en-US" sz="2800">
                <a:solidFill>
                  <a:srgbClr val="DBEFF9"/>
                </a:solidFill>
              </a:rPr>
              <a:t>M</a:t>
            </a:r>
            <a:r>
              <a:rPr lang="en-US" sz="2800">
                <a:solidFill>
                  <a:srgbClr val="DBEFF9"/>
                </a:solidFill>
              </a:rPr>
              <a:t> and retain the first 2 principal components</a:t>
            </a:r>
            <a:endParaRPr sz="2800">
              <a:solidFill>
                <a:srgbClr val="DBEFF9"/>
              </a:solidFill>
            </a:endParaRPr>
          </a:p>
          <a:p>
            <a:pPr indent="-40379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Lustria"/>
              <a:buChar char="❑"/>
            </a:pPr>
            <a:r>
              <a:rPr lang="en-US" sz="2800">
                <a:solidFill>
                  <a:srgbClr val="DBEFF9"/>
                </a:solidFill>
              </a:rPr>
              <a:t>Project each </a:t>
            </a:r>
            <a:r>
              <a:rPr i="1" lang="en-US" sz="2800">
                <a:solidFill>
                  <a:srgbClr val="DBEFF9"/>
                </a:solidFill>
              </a:rPr>
              <a:t>W</a:t>
            </a:r>
            <a:r>
              <a:rPr baseline="30000" i="1" lang="en-US" sz="2800">
                <a:solidFill>
                  <a:srgbClr val="DBEFF9"/>
                </a:solidFill>
              </a:rPr>
              <a:t>(i)</a:t>
            </a:r>
            <a:r>
              <a:rPr i="1" lang="en-US" sz="2800">
                <a:solidFill>
                  <a:srgbClr val="DBEFF9"/>
                </a:solidFill>
              </a:rPr>
              <a:t>-W</a:t>
            </a:r>
            <a:r>
              <a:rPr baseline="30000" i="1" lang="en-US" sz="2800">
                <a:solidFill>
                  <a:srgbClr val="DBEFF9"/>
                </a:solidFill>
              </a:rPr>
              <a:t>(n)</a:t>
            </a:r>
            <a:r>
              <a:rPr lang="en-US" sz="2800">
                <a:solidFill>
                  <a:srgbClr val="DBEFF9"/>
                </a:solidFill>
              </a:rPr>
              <a:t> onto the plane defined by the 2 principal components using least squares</a:t>
            </a:r>
            <a:endParaRPr sz="2800">
              <a:solidFill>
                <a:srgbClr val="DBEFF9"/>
              </a:solidFill>
            </a:endParaRPr>
          </a:p>
          <a:p>
            <a:pPr indent="-40379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Lustria"/>
              <a:buChar char="❑"/>
            </a:pPr>
            <a:r>
              <a:rPr lang="en-US" sz="2800">
                <a:solidFill>
                  <a:srgbClr val="DBEFF9"/>
                </a:solidFill>
              </a:rPr>
              <a:t>Each projection is one point in the optimization trajectory</a:t>
            </a:r>
            <a:endParaRPr sz="2800"/>
          </a:p>
        </p:txBody>
      </p:sp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913795" y="483996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1 Random direction + 1 PCA direction</a:t>
            </a:r>
            <a:endParaRPr/>
          </a:p>
        </p:txBody>
      </p:sp>
      <p:pic>
        <p:nvPicPr>
          <p:cNvPr id="328" name="Google Shape;3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008" y="1690687"/>
            <a:ext cx="5397184" cy="429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899" y="1690687"/>
            <a:ext cx="5397184" cy="429045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913795" y="483996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2 PCA directions</a:t>
            </a:r>
            <a:endParaRPr/>
          </a:p>
        </p:txBody>
      </p:sp>
      <p:pic>
        <p:nvPicPr>
          <p:cNvPr id="336" name="Google Shape;33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80" y="1572872"/>
            <a:ext cx="5555671" cy="441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0236" y="1572873"/>
            <a:ext cx="5614192" cy="441644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2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type="title"/>
          </p:nvPr>
        </p:nvSpPr>
        <p:spPr>
          <a:xfrm>
            <a:off x="913795" y="483996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RNN loss landscape</a:t>
            </a:r>
            <a:endParaRPr/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025" y="1665650"/>
            <a:ext cx="5703326" cy="45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4">
            <a:alphaModFix/>
          </a:blip>
          <a:srcRect b="0" l="21521" r="24729" t="0"/>
          <a:stretch/>
        </p:blipFill>
        <p:spPr>
          <a:xfrm>
            <a:off x="6997975" y="1709400"/>
            <a:ext cx="4566174" cy="43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3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913795" y="483996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RNN loss landscape</a:t>
            </a:r>
            <a:endParaRPr/>
          </a:p>
        </p:txBody>
      </p:sp>
      <p:pic>
        <p:nvPicPr>
          <p:cNvPr id="352" name="Google Shape;3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" y="1557302"/>
            <a:ext cx="5836922" cy="466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8675" l="17316" r="28790" t="0"/>
          <a:stretch/>
        </p:blipFill>
        <p:spPr>
          <a:xfrm>
            <a:off x="6380369" y="1557302"/>
            <a:ext cx="5407500" cy="466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sp>
        <p:nvSpPr>
          <p:cNvPr id="354" name="Google Shape;354;p44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type="ctrTitle"/>
          </p:nvPr>
        </p:nvSpPr>
        <p:spPr>
          <a:xfrm>
            <a:off x="1398125" y="236390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/>
              <a:t>Effect of Batch size on the loss landscape</a:t>
            </a:r>
            <a:endParaRPr/>
          </a:p>
        </p:txBody>
      </p:sp>
      <p:sp>
        <p:nvSpPr>
          <p:cNvPr id="360" name="Google Shape;360;p45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913795" y="483996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Smaller and larger batch size</a:t>
            </a:r>
            <a:endParaRPr/>
          </a:p>
        </p:txBody>
      </p:sp>
      <p:sp>
        <p:nvSpPr>
          <p:cNvPr id="366" name="Google Shape;366;p46"/>
          <p:cNvSpPr txBox="1"/>
          <p:nvPr>
            <p:ph type="title"/>
          </p:nvPr>
        </p:nvSpPr>
        <p:spPr>
          <a:xfrm>
            <a:off x="5321848" y="2516774"/>
            <a:ext cx="1537800" cy="35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1400"/>
              <a:t>batch size 64</a:t>
            </a:r>
            <a:endParaRPr sz="1400"/>
          </a:p>
        </p:txBody>
      </p:sp>
      <p:sp>
        <p:nvSpPr>
          <p:cNvPr id="367" name="Google Shape;367;p46"/>
          <p:cNvSpPr txBox="1"/>
          <p:nvPr>
            <p:ph type="title"/>
          </p:nvPr>
        </p:nvSpPr>
        <p:spPr>
          <a:xfrm>
            <a:off x="8960262" y="2475550"/>
            <a:ext cx="1537800" cy="35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1400"/>
              <a:t>batch size 512</a:t>
            </a:r>
            <a:endParaRPr sz="1400"/>
          </a:p>
        </p:txBody>
      </p:sp>
      <p:sp>
        <p:nvSpPr>
          <p:cNvPr id="368" name="Google Shape;368;p46"/>
          <p:cNvSpPr txBox="1"/>
          <p:nvPr>
            <p:ph type="title"/>
          </p:nvPr>
        </p:nvSpPr>
        <p:spPr>
          <a:xfrm>
            <a:off x="1516358" y="1454450"/>
            <a:ext cx="9159300" cy="585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2400"/>
              <a:t>shallow </a:t>
            </a:r>
            <a:r>
              <a:rPr lang="en-US" sz="2400"/>
              <a:t>(1 layer) models</a:t>
            </a:r>
            <a:endParaRPr sz="2400"/>
          </a:p>
        </p:txBody>
      </p:sp>
      <p:pic>
        <p:nvPicPr>
          <p:cNvPr id="369" name="Google Shape;3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599" y="3541250"/>
            <a:ext cx="3243125" cy="31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00" y="3205325"/>
            <a:ext cx="3342500" cy="32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6"/>
          <p:cNvSpPr txBox="1"/>
          <p:nvPr>
            <p:ph type="title"/>
          </p:nvPr>
        </p:nvSpPr>
        <p:spPr>
          <a:xfrm>
            <a:off x="1516348" y="2516774"/>
            <a:ext cx="1537800" cy="35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1400"/>
              <a:t>batch size 5</a:t>
            </a:r>
            <a:endParaRPr sz="1400"/>
          </a:p>
        </p:txBody>
      </p:sp>
      <p:pic>
        <p:nvPicPr>
          <p:cNvPr id="372" name="Google Shape;3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542" y="3205325"/>
            <a:ext cx="3159009" cy="33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913795" y="483996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Smaller and larger batch size</a:t>
            </a:r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402" y="2917400"/>
            <a:ext cx="3857576" cy="34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>
            <p:ph type="title"/>
          </p:nvPr>
        </p:nvSpPr>
        <p:spPr>
          <a:xfrm>
            <a:off x="5508286" y="2299024"/>
            <a:ext cx="1537800" cy="35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1400"/>
              <a:t>batch size 64</a:t>
            </a:r>
            <a:endParaRPr sz="1400"/>
          </a:p>
        </p:txBody>
      </p:sp>
      <p:sp>
        <p:nvSpPr>
          <p:cNvPr id="381" name="Google Shape;381;p47"/>
          <p:cNvSpPr txBox="1"/>
          <p:nvPr>
            <p:ph type="title"/>
          </p:nvPr>
        </p:nvSpPr>
        <p:spPr>
          <a:xfrm>
            <a:off x="9437800" y="2299025"/>
            <a:ext cx="1537800" cy="35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1400"/>
              <a:t>batch size 512</a:t>
            </a:r>
            <a:endParaRPr sz="1400"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0275" y="3824075"/>
            <a:ext cx="3999501" cy="26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 txBox="1"/>
          <p:nvPr>
            <p:ph type="title"/>
          </p:nvPr>
        </p:nvSpPr>
        <p:spPr>
          <a:xfrm>
            <a:off x="1516358" y="1454450"/>
            <a:ext cx="9159300" cy="585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2400"/>
              <a:t>“deep” (3 layers) models</a:t>
            </a:r>
            <a:endParaRPr sz="2400"/>
          </a:p>
        </p:txBody>
      </p:sp>
      <p:pic>
        <p:nvPicPr>
          <p:cNvPr id="384" name="Google Shape;3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050" y="3824075"/>
            <a:ext cx="4181351" cy="25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 txBox="1"/>
          <p:nvPr>
            <p:ph type="title"/>
          </p:nvPr>
        </p:nvSpPr>
        <p:spPr>
          <a:xfrm>
            <a:off x="1488825" y="2299025"/>
            <a:ext cx="1537800" cy="35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1400"/>
              <a:t>batch size 5</a:t>
            </a:r>
            <a:endParaRPr sz="1400"/>
          </a:p>
        </p:txBody>
      </p:sp>
      <p:sp>
        <p:nvSpPr>
          <p:cNvPr id="386" name="Google Shape;386;p47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/>
              <a:t>Introduction and Motivation</a:t>
            </a:r>
            <a:endParaRPr/>
          </a:p>
        </p:txBody>
      </p:sp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>
            <p:ph type="title"/>
          </p:nvPr>
        </p:nvSpPr>
        <p:spPr>
          <a:xfrm>
            <a:off x="913720" y="407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Lustria"/>
              <a:buNone/>
            </a:pPr>
            <a:r>
              <a:rPr lang="en-US" sz="4800"/>
              <a:t>Conclusion</a:t>
            </a:r>
            <a:endParaRPr sz="4800"/>
          </a:p>
        </p:txBody>
      </p:sp>
      <p:sp>
        <p:nvSpPr>
          <p:cNvPr id="392" name="Google Shape;392;p48"/>
          <p:cNvSpPr txBox="1"/>
          <p:nvPr>
            <p:ph idx="1" type="body"/>
          </p:nvPr>
        </p:nvSpPr>
        <p:spPr>
          <a:xfrm>
            <a:off x="913800" y="1378100"/>
            <a:ext cx="10353600" cy="5152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Char char="❑"/>
            </a:pPr>
            <a:r>
              <a:rPr lang="en-US" sz="2400"/>
              <a:t>Neural networks have advanced dramatically in recent years, largely on anecdotal knowledge and theoretical results with complex assumptions.</a:t>
            </a:r>
            <a:endParaRPr/>
          </a:p>
          <a:p>
            <a:pPr indent="-261550" lvl="0" marL="342900" rtl="0" algn="l">
              <a:spcBef>
                <a:spcPts val="800"/>
              </a:spcBef>
              <a:spcAft>
                <a:spcPts val="0"/>
              </a:spcAft>
              <a:buSzPts val="700"/>
              <a:buFont typeface="Noto Sans Symbols"/>
              <a:buNone/>
            </a:pPr>
            <a:r>
              <a:t/>
            </a:r>
            <a:endParaRPr sz="1000"/>
          </a:p>
          <a:p>
            <a:pPr indent="-306000" lvl="0" marL="342900" rtl="0" algn="l">
              <a:spcBef>
                <a:spcPts val="1080"/>
              </a:spcBef>
              <a:spcAft>
                <a:spcPts val="0"/>
              </a:spcAft>
              <a:buSzPts val="1680"/>
              <a:buFont typeface="Noto Sans Symbols"/>
              <a:buChar char="❑"/>
            </a:pPr>
            <a:r>
              <a:rPr lang="en-US" sz="2400"/>
              <a:t>A more general understanding of the structure of neural networks is needed, which is why, we tried to provide insights into the consequences of a variety of choices facing the neural network practitioner, including network architecture, regularization, or batch size. </a:t>
            </a:r>
            <a:endParaRPr/>
          </a:p>
          <a:p>
            <a:pPr indent="-261550" lvl="0" marL="342900" rtl="0" algn="l">
              <a:spcBef>
                <a:spcPts val="800"/>
              </a:spcBef>
              <a:spcAft>
                <a:spcPts val="0"/>
              </a:spcAft>
              <a:buSzPts val="700"/>
              <a:buFont typeface="Noto Sans Symbols"/>
              <a:buNone/>
            </a:pPr>
            <a:r>
              <a:t/>
            </a:r>
            <a:endParaRPr sz="1000"/>
          </a:p>
          <a:p>
            <a:pPr indent="-306000" lvl="0" marL="342900" rtl="0" algn="l">
              <a:spcBef>
                <a:spcPts val="1080"/>
              </a:spcBef>
              <a:spcAft>
                <a:spcPts val="0"/>
              </a:spcAft>
              <a:buSzPts val="1680"/>
              <a:buFont typeface="Noto Sans Symbols"/>
              <a:buChar char="❑"/>
            </a:pPr>
            <a:r>
              <a:rPr lang="en-US" sz="2400"/>
              <a:t>E</a:t>
            </a:r>
            <a:r>
              <a:rPr lang="en-US" sz="2400"/>
              <a:t>ffective visualization, when coupled with continued advances in theory, should help understanding how the choice of architecture and parameters can influence the optimization of neural networks.</a:t>
            </a:r>
            <a:endParaRPr/>
          </a:p>
        </p:txBody>
      </p:sp>
      <p:sp>
        <p:nvSpPr>
          <p:cNvPr id="393" name="Google Shape;393;p48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 Trained</a:t>
            </a:r>
            <a:endParaRPr/>
          </a:p>
        </p:txBody>
      </p:sp>
      <p:graphicFrame>
        <p:nvGraphicFramePr>
          <p:cNvPr id="400" name="Google Shape;400;p49"/>
          <p:cNvGraphicFramePr/>
          <p:nvPr/>
        </p:nvGraphicFramePr>
        <p:xfrm>
          <a:off x="947250" y="170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{1664041D-BA1A-4966-9CE8-58F6F95AEA03}</a:tableStyleId>
              </a:tblPr>
              <a:tblGrid>
                <a:gridCol w="806025"/>
                <a:gridCol w="4337475"/>
                <a:gridCol w="2571750"/>
                <a:gridCol w="2571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S.No.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Architecture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Dataset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Reference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CNN - 1 CONV layer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MNIST, CIFAR-10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Slide 8,9,10,13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2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CNN - 3 CONV layer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CIFAR-10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Slide </a:t>
                      </a: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23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3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Feed forward - 16 layers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MNIST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Slide </a:t>
                      </a: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14,15,23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4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Feed forward - 16 layers, 1 skip connection from layer 2 to layer 14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MNIST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Slide </a:t>
                      </a: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17,18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RNN - 1 layer sequence length = 30, hidden dimension = 120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Shakespeare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Slide </a:t>
                      </a: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25,26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6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Feed forward - 1 layer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Seismic bumps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Slide </a:t>
                      </a: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12,28,29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F</a:t>
                      </a: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eed forward - 3 layers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Seismic bumps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Slide </a:t>
                      </a: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12,28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1" name="Google Shape;401;p49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Lustria"/>
              <a:buNone/>
            </a:pPr>
            <a:r>
              <a:rPr lang="en-US" sz="4800"/>
              <a:t>References</a:t>
            </a:r>
            <a:endParaRPr sz="4800"/>
          </a:p>
        </p:txBody>
      </p:sp>
      <p:sp>
        <p:nvSpPr>
          <p:cNvPr id="407" name="Google Shape;407;p50"/>
          <p:cNvSpPr txBox="1"/>
          <p:nvPr>
            <p:ph idx="1" type="body"/>
          </p:nvPr>
        </p:nvSpPr>
        <p:spPr>
          <a:xfrm>
            <a:off x="913800" y="1580050"/>
            <a:ext cx="10353600" cy="5029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900" rtl="0" algn="l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[1] Paper Link: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https://arxiv.org/pdf/1712.09913.pdf</a:t>
            </a:r>
            <a:endParaRPr sz="2400"/>
          </a:p>
          <a:p>
            <a:pPr indent="0" lvl="0" marL="36900" rtl="0" algn="l"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[2] GitHub: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https://github.com/tomgoldstein/loss-landscape</a:t>
            </a:r>
            <a:endParaRPr sz="2400"/>
          </a:p>
          <a:p>
            <a:pPr indent="0" lvl="0" marL="36900" rtl="0" algn="l"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[3] ParaView: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https://www.paraview.org/</a:t>
            </a:r>
            <a:endParaRPr sz="2400"/>
          </a:p>
          <a:p>
            <a:pPr indent="0" lvl="0" marL="36900" rtl="0" algn="l"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[4] Visualization of learning in multilayer perceptron networks using principal component analysis. IEEE Transactions on Systems, Man, and Cybernetics.</a:t>
            </a:r>
            <a:endParaRPr/>
          </a:p>
          <a:p>
            <a:pPr indent="0" lvl="0" marL="36900" rtl="0" algn="l"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[5] Theory of deep learning ii: Landscape of the empirical risk in deep learning. arXiv preprint arXiv:1703.09833, 2017.</a:t>
            </a:r>
            <a:endParaRPr/>
          </a:p>
          <a:p>
            <a:pPr indent="0" lvl="0" marL="36899" rtl="0" algn="l"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[6] Seismic-bump dataset: </a:t>
            </a:r>
            <a:r>
              <a:rPr lang="en-US" sz="2400" u="sng">
                <a:solidFill>
                  <a:schemeClr val="hlink"/>
                </a:solidFill>
                <a:hlinkClick r:id="rId6"/>
              </a:rPr>
              <a:t>h</a:t>
            </a:r>
            <a:r>
              <a:rPr lang="en-US" sz="2400" u="sng">
                <a:solidFill>
                  <a:schemeClr val="hlink"/>
                </a:solidFill>
                <a:hlinkClick r:id="rId7"/>
              </a:rPr>
              <a:t>ttps://archive.ics.uci.edu/ml/datasets/seismic-bumps</a:t>
            </a:r>
            <a:endParaRPr sz="2400"/>
          </a:p>
        </p:txBody>
      </p:sp>
      <p:sp>
        <p:nvSpPr>
          <p:cNvPr id="408" name="Google Shape;408;p50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>
            <p:ph type="ctrTitle"/>
          </p:nvPr>
        </p:nvSpPr>
        <p:spPr>
          <a:xfrm>
            <a:off x="1398125" y="1900406"/>
            <a:ext cx="9440100" cy="192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/>
              <a:t>Thank you for your attention!</a:t>
            </a:r>
            <a:endParaRPr/>
          </a:p>
        </p:txBody>
      </p:sp>
      <p:sp>
        <p:nvSpPr>
          <p:cNvPr id="414" name="Google Shape;414;p51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919120" y="454675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Introduction and Motivation</a:t>
            </a:r>
            <a:endParaRPr/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913800" y="1476950"/>
            <a:ext cx="10449600" cy="5081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60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83"/>
              <a:buFont typeface="Noto Sans Symbols"/>
              <a:buChar char="❑"/>
            </a:pPr>
            <a:r>
              <a:rPr lang="en-US" sz="2405"/>
              <a:t>Ideas taken</a:t>
            </a:r>
            <a:r>
              <a:rPr lang="en-US" sz="2405"/>
              <a:t> from the paper “Visualizing the Loss Landscape of Neural Nets” published in NIPS 2018</a:t>
            </a:r>
            <a:endParaRPr/>
          </a:p>
          <a:p>
            <a:pPr indent="-256660" lvl="0" marL="342900" rtl="0" algn="l">
              <a:lnSpc>
                <a:spcPct val="80000"/>
              </a:lnSpc>
              <a:spcBef>
                <a:spcPts val="822"/>
              </a:spcBef>
              <a:spcAft>
                <a:spcPts val="0"/>
              </a:spcAft>
              <a:buSzPts val="777"/>
              <a:buFont typeface="Noto Sans Symbols"/>
              <a:buNone/>
            </a:pPr>
            <a:r>
              <a:t/>
            </a:r>
            <a:endParaRPr sz="800"/>
          </a:p>
          <a:p>
            <a:pPr indent="-306000" lvl="0" marL="342900" rtl="0" algn="l">
              <a:lnSpc>
                <a:spcPct val="80000"/>
              </a:lnSpc>
              <a:spcBef>
                <a:spcPts val="1081"/>
              </a:spcBef>
              <a:spcAft>
                <a:spcPts val="0"/>
              </a:spcAft>
              <a:buSzPts val="1683"/>
              <a:buFont typeface="Noto Sans Symbols"/>
              <a:buChar char="❑"/>
            </a:pPr>
            <a:r>
              <a:rPr lang="en-US" sz="2405"/>
              <a:t>To understand the reason behind the common practices and the effects on the underlying loss landscape to know why:</a:t>
            </a:r>
            <a:endParaRPr/>
          </a:p>
          <a:p>
            <a:pPr indent="-270000" lvl="1" marL="720000" rtl="0" algn="l">
              <a:lnSpc>
                <a:spcPct val="80000"/>
              </a:lnSpc>
              <a:spcBef>
                <a:spcPts val="1081"/>
              </a:spcBef>
              <a:spcAft>
                <a:spcPts val="0"/>
              </a:spcAft>
              <a:buSzPts val="1683"/>
              <a:buFont typeface="Noto Sans Symbols"/>
              <a:buChar char="❑"/>
            </a:pPr>
            <a:r>
              <a:rPr lang="en-US" sz="2405"/>
              <a:t>for certain network architecture design (e.g. skip connections) produce loss functions that train easier?</a:t>
            </a:r>
            <a:endParaRPr/>
          </a:p>
          <a:p>
            <a:pPr indent="-270000" lvl="1" marL="720000" rtl="0" algn="l">
              <a:lnSpc>
                <a:spcPct val="80000"/>
              </a:lnSpc>
              <a:spcBef>
                <a:spcPts val="1081"/>
              </a:spcBef>
              <a:spcAft>
                <a:spcPts val="0"/>
              </a:spcAft>
              <a:buSzPts val="1683"/>
              <a:buFont typeface="Noto Sans Symbols"/>
              <a:buChar char="❑"/>
            </a:pPr>
            <a:r>
              <a:rPr lang="en-US" sz="2405"/>
              <a:t>well chosen training parameters (batch size, learning rate, optimizer) produce minimizers that generalize better?</a:t>
            </a:r>
            <a:endParaRPr/>
          </a:p>
          <a:p>
            <a:pPr indent="-220660" lvl="1" marL="720000" rtl="0" algn="l">
              <a:lnSpc>
                <a:spcPct val="80000"/>
              </a:lnSpc>
              <a:spcBef>
                <a:spcPts val="822"/>
              </a:spcBef>
              <a:spcAft>
                <a:spcPts val="0"/>
              </a:spcAft>
              <a:buSzPts val="777"/>
              <a:buFont typeface="Noto Sans Symbols"/>
              <a:buNone/>
            </a:pPr>
            <a:r>
              <a:t/>
            </a:r>
            <a:endParaRPr sz="800"/>
          </a:p>
          <a:p>
            <a:pPr indent="-306000" lvl="0" marL="342900" rtl="0" algn="l">
              <a:lnSpc>
                <a:spcPct val="80000"/>
              </a:lnSpc>
              <a:spcBef>
                <a:spcPts val="1081"/>
              </a:spcBef>
              <a:spcAft>
                <a:spcPts val="0"/>
              </a:spcAft>
              <a:buSzPts val="1683"/>
              <a:buFont typeface="Noto Sans Symbols"/>
              <a:buChar char="❑"/>
            </a:pPr>
            <a:r>
              <a:rPr lang="en-US" sz="2405"/>
              <a:t>Explore how network architecture affects the loss landscape, and how training parameters affect the shape of minimizers.</a:t>
            </a:r>
            <a:endParaRPr sz="2035"/>
          </a:p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ctrTitle"/>
          </p:nvPr>
        </p:nvSpPr>
        <p:spPr>
          <a:xfrm>
            <a:off x="1388981" y="2354756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/>
              <a:t>Loss Function Visualization Technique</a:t>
            </a:r>
            <a:endParaRPr/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Loss Function Visualization Technique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913795" y="1732449"/>
            <a:ext cx="10353762" cy="45020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900" rtl="0" algn="l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Steps taken:</a:t>
            </a:r>
            <a:endParaRPr/>
          </a:p>
          <a:p>
            <a:pPr indent="-306000" lvl="0" marL="342900" rtl="0" algn="l">
              <a:spcBef>
                <a:spcPts val="1080"/>
              </a:spcBef>
              <a:spcAft>
                <a:spcPts val="0"/>
              </a:spcAft>
              <a:buSzPts val="1680"/>
              <a:buFont typeface="Noto Sans Symbols"/>
              <a:buChar char="❑"/>
            </a:pPr>
            <a:r>
              <a:rPr lang="en-US" sz="2400"/>
              <a:t>Chooses two direction vectors, δ and η </a:t>
            </a:r>
            <a:r>
              <a:rPr lang="en-US" sz="2400"/>
              <a:t>to plot the 2D (surface) case</a:t>
            </a:r>
            <a:endParaRPr/>
          </a:p>
          <a:p>
            <a:pPr indent="0" lvl="0" marL="342900" rtl="0" algn="ctr"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00"/>
                </a:solidFill>
              </a:rPr>
              <a:t>f(α, β) = L(θ∗ + αδ + βη) </a:t>
            </a:r>
            <a:endParaRPr sz="2600"/>
          </a:p>
          <a:p>
            <a:pPr indent="-306000" lvl="0" marL="342900" rtl="0" algn="l">
              <a:spcBef>
                <a:spcPts val="1080"/>
              </a:spcBef>
              <a:spcAft>
                <a:spcPts val="0"/>
              </a:spcAft>
              <a:buSzPts val="1680"/>
              <a:buFont typeface="Noto Sans Symbols"/>
              <a:buChar char="❑"/>
            </a:pPr>
            <a:r>
              <a:rPr lang="en-US" sz="2400"/>
              <a:t>We then use this newly formed f(α, β) to:</a:t>
            </a:r>
            <a:endParaRPr/>
          </a:p>
          <a:p>
            <a:pPr indent="-270000" lvl="1" marL="720000" rtl="0" algn="l">
              <a:spcBef>
                <a:spcPts val="1080"/>
              </a:spcBef>
              <a:spcAft>
                <a:spcPts val="0"/>
              </a:spcAft>
              <a:buSzPts val="1680"/>
              <a:buFont typeface="Noto Sans Symbols"/>
              <a:buChar char="❑"/>
            </a:pPr>
            <a:r>
              <a:rPr lang="en-US" sz="2400"/>
              <a:t>explore the trajectories of different minimization methods.</a:t>
            </a:r>
            <a:endParaRPr/>
          </a:p>
          <a:p>
            <a:pPr indent="-270000" lvl="1" marL="720000" rtl="0" algn="l">
              <a:spcBef>
                <a:spcPts val="1080"/>
              </a:spcBef>
              <a:spcAft>
                <a:spcPts val="0"/>
              </a:spcAft>
              <a:buSzPts val="1680"/>
              <a:buFont typeface="Noto Sans Symbols"/>
              <a:buChar char="❑"/>
            </a:pPr>
            <a:r>
              <a:rPr lang="en-US" sz="2400"/>
              <a:t>show that different optimization algorithms find different local minima within the 2D projected space</a:t>
            </a:r>
            <a:endParaRPr sz="2400"/>
          </a:p>
          <a:p>
            <a:pPr indent="-306000" lvl="0" marL="342900" rtl="0" algn="l">
              <a:spcBef>
                <a:spcPts val="1080"/>
              </a:spcBef>
              <a:spcAft>
                <a:spcPts val="0"/>
              </a:spcAft>
              <a:buSzPts val="1680"/>
              <a:buFont typeface="Noto Sans Symbols"/>
              <a:buChar char="❑"/>
            </a:pPr>
            <a:r>
              <a:rPr lang="en-US" sz="2400"/>
              <a:t>Used high-resolution visualizations over large slices of weight space to visualize how network design affects non-convex structure</a:t>
            </a:r>
            <a:endParaRPr sz="2400"/>
          </a:p>
        </p:txBody>
      </p:sp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ctrTitle"/>
          </p:nvPr>
        </p:nvSpPr>
        <p:spPr>
          <a:xfrm>
            <a:off x="1398125" y="2363900"/>
            <a:ext cx="9440100" cy="1828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/>
              <a:t>Effect of Regularization on loss landscape</a:t>
            </a:r>
            <a:endParaRPr/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919045" y="329071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Without </a:t>
            </a:r>
            <a:r>
              <a:rPr lang="en-US"/>
              <a:t>Regularization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000" y="1452625"/>
            <a:ext cx="4410354" cy="28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352" y="1452625"/>
            <a:ext cx="4329298" cy="28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 rotWithShape="1">
          <a:blip r:embed="rId5">
            <a:alphaModFix/>
          </a:blip>
          <a:srcRect b="17828" l="24803" r="23780" t="18566"/>
          <a:stretch/>
        </p:blipFill>
        <p:spPr>
          <a:xfrm>
            <a:off x="3747675" y="4227724"/>
            <a:ext cx="4561002" cy="285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919045" y="380721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With L1 Regularization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50" y="1472625"/>
            <a:ext cx="4464350" cy="29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700" y="1472625"/>
            <a:ext cx="4382277" cy="29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5">
            <a:alphaModFix/>
          </a:blip>
          <a:srcRect b="20908" l="24211" r="26123" t="22810"/>
          <a:stretch/>
        </p:blipFill>
        <p:spPr>
          <a:xfrm>
            <a:off x="3449625" y="4402350"/>
            <a:ext cx="4546249" cy="26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